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65" r:id="rId2"/>
    <p:sldId id="382" r:id="rId3"/>
    <p:sldId id="392" r:id="rId4"/>
    <p:sldId id="384" r:id="rId5"/>
    <p:sldId id="386" r:id="rId6"/>
    <p:sldId id="387" r:id="rId7"/>
    <p:sldId id="391" r:id="rId8"/>
    <p:sldId id="388" r:id="rId9"/>
    <p:sldId id="389" r:id="rId10"/>
    <p:sldId id="390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HwiSoo" initials="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5076"/>
    <a:srgbClr val="FFFFFF"/>
    <a:srgbClr val="912F2F"/>
    <a:srgbClr val="CD2323"/>
    <a:srgbClr val="96BADA"/>
    <a:srgbClr val="C00000"/>
    <a:srgbClr val="FFE7E7"/>
    <a:srgbClr val="404040"/>
    <a:srgbClr val="5B9BD5"/>
    <a:srgbClr val="C7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5" autoAdjust="0"/>
    <p:restoredTop sz="80324" autoAdjust="0"/>
  </p:normalViewPr>
  <p:slideViewPr>
    <p:cSldViewPr snapToGrid="0">
      <p:cViewPr varScale="1">
        <p:scale>
          <a:sx n="121" d="100"/>
          <a:sy n="121" d="100"/>
        </p:scale>
        <p:origin x="426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297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yosei\Desktop\DCLAB\root%20cause%20analysis\failure%20sta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ln>
                  <a:noFill/>
                </a:ln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2000" b="1" dirty="0">
                <a:ln>
                  <a:noFill/>
                </a:ln>
              </a:rPr>
              <a:t>Failure Rates depending on Protection Applied</a:t>
            </a:r>
            <a:endParaRPr lang="ko-KR" sz="2000" b="1" dirty="0">
              <a:ln>
                <a:noFill/>
              </a:ln>
            </a:endParaRPr>
          </a:p>
        </c:rich>
      </c:tx>
      <c:overlay val="0"/>
      <c:spPr>
        <a:noFill/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ln>
                <a:noFill/>
              </a:ln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70C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Sheet1!$L$4:$L$6</c:f>
              <c:strCache>
                <c:ptCount val="3"/>
                <c:pt idx="0">
                  <c:v>No Protection</c:v>
                </c:pt>
                <c:pt idx="1">
                  <c:v>Pipeline Register</c:v>
                </c:pt>
                <c:pt idx="2">
                  <c:v>Load Instructions,
Pipeline Register</c:v>
                </c:pt>
              </c:strCache>
            </c:strRef>
          </c:cat>
          <c:val>
            <c:numRef>
              <c:f>Sheet1!$M$4:$M$6</c:f>
              <c:numCache>
                <c:formatCode>0.00_ </c:formatCode>
                <c:ptCount val="3"/>
                <c:pt idx="0">
                  <c:v>34.344124581739116</c:v>
                </c:pt>
                <c:pt idx="1">
                  <c:v>21.853478095130527</c:v>
                </c:pt>
                <c:pt idx="2">
                  <c:v>12.396052464386056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6E3-48CD-B616-FE62663F5B4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37031472"/>
        <c:axId val="837031888"/>
      </c:barChart>
      <c:catAx>
        <c:axId val="8370314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1600" b="1">
                    <a:solidFill>
                      <a:schemeClr val="tx1"/>
                    </a:solidFill>
                  </a:rPr>
                  <a:t>Applied Protection</a:t>
                </a:r>
                <a:endParaRPr lang="ko-KR" sz="1600" b="1">
                  <a:solidFill>
                    <a:schemeClr val="tx1"/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ko-KR"/>
          </a:p>
        </c:txPr>
        <c:crossAx val="837031888"/>
        <c:crosses val="autoZero"/>
        <c:auto val="1"/>
        <c:lblAlgn val="ctr"/>
        <c:lblOffset val="100"/>
        <c:noMultiLvlLbl val="0"/>
      </c:catAx>
      <c:valAx>
        <c:axId val="837031888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1600" b="1"/>
                  <a:t>Failure Rate (in %)</a:t>
                </a:r>
                <a:endParaRPr lang="ko-KR" sz="16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ko-KR"/>
            </a:p>
          </c:txPr>
        </c:title>
        <c:numFmt formatCode="0_ 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ko-KR"/>
          </a:p>
        </c:txPr>
        <c:crossAx val="837031472"/>
        <c:crosses val="autoZero"/>
        <c:crossBetween val="between"/>
        <c:majorUnit val="10"/>
      </c:valAx>
      <c:spPr>
        <a:noFill/>
        <a:ln w="12700"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1CD1E-9300-41DC-A37A-4937316C0E1B}" type="datetimeFigureOut">
              <a:rPr lang="en-US" smtClean="0"/>
              <a:t>10/10/2021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F937E8-37B0-431A-9258-A33D6755D0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4122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3F08C0-1787-46AE-829B-5F4B6EB439E8}" type="datetimeFigureOut">
              <a:rPr lang="en-US" smtClean="0"/>
              <a:t>10/10/2021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BD932-4BD1-4C53-820D-24D32831A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51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3881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02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076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9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513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195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34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220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13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BD932-4BD1-4C53-820D-24D32831AB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87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505933"/>
            <a:ext cx="9144000" cy="43050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 b="1">
                <a:solidFill>
                  <a:srgbClr val="FF0000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Logos are allowed on this page only!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3181592"/>
            <a:ext cx="9144000" cy="11926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 b="1" baseline="0">
                <a:latin typeface="+mn-lt"/>
              </a:defRPr>
            </a:lvl1pPr>
          </a:lstStyle>
          <a:p>
            <a:pPr lvl="0"/>
            <a:r>
              <a:rPr lang="en-US" noProof="0" dirty="0"/>
              <a:t>Name(s) and Affiliation(s)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 hasCustomPrompt="1"/>
          </p:nvPr>
        </p:nvSpPr>
        <p:spPr>
          <a:xfrm>
            <a:off x="1" y="1784483"/>
            <a:ext cx="9143999" cy="1344031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000" b="1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55114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36499" y="1016813"/>
            <a:ext cx="8471002" cy="3615910"/>
          </a:xfrm>
          <a:prstGeom prst="rect">
            <a:avLst/>
          </a:prstGeom>
        </p:spPr>
        <p:txBody>
          <a:bodyPr wrap="square">
            <a:normAutofit/>
          </a:bodyPr>
          <a:lstStyle>
            <a:lvl1pPr>
              <a:defRPr sz="2400" b="1"/>
            </a:lvl1pPr>
            <a:lvl2pPr marL="514350" indent="-171450">
              <a:buFont typeface="Wingdings" panose="05000000000000000000" pitchFamily="2" charset="2"/>
              <a:buChar char="§"/>
              <a:defRPr sz="2000" b="1"/>
            </a:lvl2pPr>
            <a:lvl3pPr>
              <a:defRPr sz="2000" b="1"/>
            </a:lvl3pPr>
            <a:lvl4pPr>
              <a:defRPr sz="2000" b="1"/>
            </a:lvl4pPr>
            <a:lvl5pPr>
              <a:defRPr sz="2000" b="1"/>
            </a:lvl5pPr>
            <a:lvl6pPr marL="1885950" marR="0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1"/>
            </a:lvl6pPr>
            <a:lvl7pPr>
              <a:defRPr sz="2000" b="1"/>
            </a:lvl7pPr>
            <a:lvl8pPr>
              <a:defRPr sz="2000" b="1"/>
            </a:lvl8pPr>
            <a:lvl9pPr>
              <a:defRPr sz="2000" b="1"/>
            </a:lvl9pPr>
          </a:lstStyle>
          <a:p>
            <a:pPr lvl="0"/>
            <a:r>
              <a:rPr lang="en-US" noProof="0" dirty="0"/>
              <a:t>First Level Content</a:t>
            </a:r>
          </a:p>
          <a:p>
            <a:pPr lvl="1"/>
            <a:r>
              <a:rPr lang="en-US" noProof="0" dirty="0"/>
              <a:t>Second Level Content</a:t>
            </a:r>
          </a:p>
          <a:p>
            <a:pPr lvl="2"/>
            <a:r>
              <a:rPr lang="en-US" noProof="0" dirty="0"/>
              <a:t>Third Level Content</a:t>
            </a:r>
          </a:p>
          <a:p>
            <a:pPr lvl="3"/>
            <a:r>
              <a:rPr lang="en-US" noProof="0" dirty="0"/>
              <a:t>Fourth Level Content</a:t>
            </a:r>
          </a:p>
          <a:p>
            <a:pPr lvl="4"/>
            <a:r>
              <a:rPr lang="en-US" noProof="0" dirty="0"/>
              <a:t>Fifth Level Content</a:t>
            </a:r>
          </a:p>
          <a:p>
            <a:pPr marL="1885950" marR="0" lvl="5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noProof="0" dirty="0"/>
              <a:t>Sixth Level Content</a:t>
            </a:r>
          </a:p>
          <a:p>
            <a:pPr lvl="6"/>
            <a:r>
              <a:rPr lang="en-US" noProof="0" dirty="0"/>
              <a:t>Seventh Level Content</a:t>
            </a:r>
          </a:p>
          <a:p>
            <a:pPr lvl="7"/>
            <a:r>
              <a:rPr lang="en-US" noProof="0" dirty="0"/>
              <a:t>Eight Level Content</a:t>
            </a:r>
          </a:p>
          <a:p>
            <a:pPr lvl="8"/>
            <a:r>
              <a:rPr lang="en-US" noProof="0" dirty="0"/>
              <a:t>Ninth Level Content</a:t>
            </a:r>
          </a:p>
        </p:txBody>
      </p:sp>
      <p:sp>
        <p:nvSpPr>
          <p:cNvPr id="25" name="Title 24"/>
          <p:cNvSpPr>
            <a:spLocks noGrp="1"/>
          </p:cNvSpPr>
          <p:nvPr>
            <p:ph type="title" hasCustomPrompt="1"/>
          </p:nvPr>
        </p:nvSpPr>
        <p:spPr>
          <a:xfrm>
            <a:off x="136187" y="95094"/>
            <a:ext cx="8871626" cy="577902"/>
          </a:xfrm>
          <a:prstGeom prst="rect">
            <a:avLst/>
          </a:prstGeom>
        </p:spPr>
        <p:txBody>
          <a:bodyPr wrap="none" anchor="ctr" anchorCtr="0">
            <a:noAutofit/>
          </a:bodyPr>
          <a:lstStyle>
            <a:lvl1pPr>
              <a:defRPr b="1"/>
            </a:lvl1pPr>
          </a:lstStyle>
          <a:p>
            <a:r>
              <a:rPr lang="en-US" noProof="0" dirty="0"/>
              <a:t>Slide Title</a:t>
            </a:r>
          </a:p>
        </p:txBody>
      </p:sp>
      <p:sp>
        <p:nvSpPr>
          <p:cNvPr id="34" name="Slide Number Placeholder 33"/>
          <p:cNvSpPr>
            <a:spLocks noGrp="1"/>
          </p:cNvSpPr>
          <p:nvPr>
            <p:ph type="sldNum" sz="quarter" idx="12"/>
          </p:nvPr>
        </p:nvSpPr>
        <p:spPr>
          <a:xfrm>
            <a:off x="6457949" y="4767263"/>
            <a:ext cx="2349551" cy="273844"/>
          </a:xfrm>
          <a:prstGeom prst="rect">
            <a:avLst/>
          </a:prstGeom>
        </p:spPr>
        <p:txBody>
          <a:bodyPr anchor="b"/>
          <a:lstStyle>
            <a:lvl1pPr algn="r">
              <a:defRPr sz="1200"/>
            </a:lvl1pPr>
          </a:lstStyle>
          <a:p>
            <a:fld id="{22DECF6A-13F7-418C-BBFC-95033FFCD5F1}" type="slidenum">
              <a:rPr lang="en-US" noProof="1" smtClean="0"/>
              <a:pPr/>
              <a:t>‹#›</a:t>
            </a:fld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3401943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>
          <a:xfrm>
            <a:off x="6457949" y="4767263"/>
            <a:ext cx="2349551" cy="273844"/>
          </a:xfrm>
          <a:prstGeom prst="rect">
            <a:avLst/>
          </a:prstGeom>
        </p:spPr>
        <p:txBody>
          <a:bodyPr anchor="b"/>
          <a:lstStyle>
            <a:lvl1pPr algn="r">
              <a:defRPr sz="1200"/>
            </a:lvl1pPr>
          </a:lstStyle>
          <a:p>
            <a:fld id="{22DECF6A-13F7-418C-BBFC-95033FFCD5F1}" type="slidenum">
              <a:rPr lang="en-US" noProof="1" smtClean="0"/>
              <a:pPr/>
              <a:t>‹#›</a:t>
            </a:fld>
            <a:endParaRPr lang="en-US" noProof="1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6187" y="95094"/>
            <a:ext cx="8871626" cy="577902"/>
          </a:xfrm>
          <a:prstGeom prst="rect">
            <a:avLst/>
          </a:prstGeom>
        </p:spPr>
        <p:txBody>
          <a:bodyPr wrap="none">
            <a:noAutofit/>
          </a:bodyPr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131526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2550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1247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5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3.m4a"/><Relationship Id="rId7" Type="http://schemas.openxmlformats.org/officeDocument/2006/relationships/image" Target="../media/image7.sv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4.png"/><Relationship Id="rId2" Type="http://schemas.microsoft.com/office/2007/relationships/media" Target="../media/media6.m4a"/><Relationship Id="rId1" Type="http://schemas.openxmlformats.org/officeDocument/2006/relationships/tags" Target="../tags/tag3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4.png"/><Relationship Id="rId2" Type="http://schemas.microsoft.com/office/2007/relationships/media" Target="../media/media7.m4a"/><Relationship Id="rId1" Type="http://schemas.openxmlformats.org/officeDocument/2006/relationships/tags" Target="../tags/tag4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chart" Target="../charts/chart1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SU logos horizontal vertical sunburst only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32" t="8497" r="31618" b="6798"/>
          <a:stretch/>
        </p:blipFill>
        <p:spPr bwMode="auto">
          <a:xfrm>
            <a:off x="7764780" y="4074124"/>
            <a:ext cx="1325880" cy="100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심볼마크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1" y="3970020"/>
            <a:ext cx="1127759" cy="1127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" y="3181592"/>
            <a:ext cx="9144000" cy="1672348"/>
          </a:xfrm>
        </p:spPr>
        <p:txBody>
          <a:bodyPr/>
          <a:lstStyle/>
          <a:p>
            <a:r>
              <a:rPr lang="en-US" dirty="0"/>
              <a:t>Yohan Ko*, </a:t>
            </a:r>
            <a:r>
              <a:rPr lang="en-US" dirty="0" err="1"/>
              <a:t>Jinhyo</a:t>
            </a:r>
            <a:r>
              <a:rPr lang="ko-KR" altLang="en-US" dirty="0"/>
              <a:t> </a:t>
            </a:r>
            <a:r>
              <a:rPr lang="en-US" altLang="ko-KR" dirty="0"/>
              <a:t>Jung*, </a:t>
            </a:r>
            <a:r>
              <a:rPr lang="en-US" altLang="ko-KR" dirty="0" err="1"/>
              <a:t>Hwisoo</a:t>
            </a:r>
            <a:r>
              <a:rPr lang="en-US" altLang="ko-KR" dirty="0"/>
              <a:t> So*, </a:t>
            </a:r>
            <a:r>
              <a:rPr lang="en-US" dirty="0" err="1"/>
              <a:t>Kyoungwoo</a:t>
            </a:r>
            <a:r>
              <a:rPr lang="en-US" dirty="0"/>
              <a:t> Lee*</a:t>
            </a:r>
            <a:r>
              <a:rPr lang="en-US" altLang="ko-KR" dirty="0"/>
              <a:t>, </a:t>
            </a:r>
            <a:r>
              <a:rPr lang="en-US" altLang="ko-KR" dirty="0" err="1"/>
              <a:t>Aviral</a:t>
            </a:r>
            <a:r>
              <a:rPr lang="en-US" altLang="ko-KR" dirty="0"/>
              <a:t> Shrivastava</a:t>
            </a:r>
            <a:r>
              <a:rPr lang="en-US" altLang="ko-KR" baseline="30000" dirty="0"/>
              <a:t>#</a:t>
            </a:r>
            <a:br>
              <a:rPr lang="en-US" dirty="0"/>
            </a:br>
            <a:r>
              <a:rPr lang="en-US" dirty="0"/>
              <a:t>*Yonsei University, South Korea</a:t>
            </a:r>
            <a:br>
              <a:rPr lang="en-US" dirty="0"/>
            </a:br>
            <a:r>
              <a:rPr lang="en-US" altLang="ko-KR" baseline="30000" dirty="0"/>
              <a:t>#</a:t>
            </a:r>
            <a:r>
              <a:rPr lang="en-US" dirty="0"/>
              <a:t>Arizona State University, United States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Presented by </a:t>
            </a:r>
            <a:r>
              <a:rPr lang="en-US" dirty="0" err="1"/>
              <a:t>Jinhyo</a:t>
            </a:r>
            <a:r>
              <a:rPr lang="en-US" dirty="0"/>
              <a:t> Jung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0" y="1570917"/>
            <a:ext cx="9143999" cy="1344031"/>
          </a:xfrm>
        </p:spPr>
        <p:txBody>
          <a:bodyPr>
            <a:noAutofit/>
          </a:bodyPr>
          <a:lstStyle/>
          <a:p>
            <a:r>
              <a:rPr lang="en-US" sz="3200" dirty="0"/>
              <a:t>Comprehensive Failure Analysis against Soft Errors from Hardware and Software Perspectives</a:t>
            </a:r>
          </a:p>
        </p:txBody>
      </p:sp>
      <p:pic>
        <p:nvPicPr>
          <p:cNvPr id="3" name="Picture 2" descr="Hartford">
            <a:extLst>
              <a:ext uri="{FF2B5EF4-FFF2-40B4-BE49-F238E27FC236}">
                <a16:creationId xmlns:a16="http://schemas.microsoft.com/office/drawing/2014/main" id="{B06D7217-669D-4E08-B5D8-96CE57940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52903" cy="14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B6E7C9-EE33-47CD-BC48-0B721D9E7060}"/>
              </a:ext>
            </a:extLst>
          </p:cNvPr>
          <p:cNvSpPr txBox="1"/>
          <p:nvPr/>
        </p:nvSpPr>
        <p:spPr>
          <a:xfrm>
            <a:off x="7764780" y="366468"/>
            <a:ext cx="1166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Paper 68</a:t>
            </a:r>
            <a:endParaRPr lang="ko-KR" altLang="en-US" dirty="0"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A070367D-88D1-477C-8247-89D5146505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40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77"/>
    </mc:Choice>
    <mc:Fallback xmlns="">
      <p:transition spd="slow" advTm="11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8DAE98-54FC-4B49-AC0D-D43A2B684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787169"/>
            <a:ext cx="8471002" cy="3980094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Selective protection techniques require knowledge of the most vulnerable parts of the system</a:t>
            </a:r>
          </a:p>
          <a:p>
            <a:endParaRPr lang="en-US" dirty="0"/>
          </a:p>
          <a:p>
            <a:r>
              <a:rPr lang="en-US" dirty="0"/>
              <a:t>Comprehensive failure analysis framework to identify most vulnerable hardware component and software instruction type</a:t>
            </a:r>
          </a:p>
          <a:p>
            <a:endParaRPr lang="en-US" dirty="0"/>
          </a:p>
          <a:p>
            <a:r>
              <a:rPr lang="en-US" dirty="0"/>
              <a:t>Protecting pipeline registers and load instructions reduces failure rate by 60%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48835-AA7E-4D04-BCCA-59B055A3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10AE-BA84-43B9-80B7-76AA886B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10</a:t>
            </a:fld>
            <a:endParaRPr lang="en-US" noProof="1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67DF11CB-32DD-4AAA-9A4F-7C871C517E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96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44"/>
    </mc:Choice>
    <mc:Fallback xmlns="">
      <p:transition spd="slow" advTm="26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8DAE98-54FC-4B49-AC0D-D43A2B684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787169"/>
            <a:ext cx="8471002" cy="3980094"/>
          </a:xfrm>
        </p:spPr>
        <p:txBody>
          <a:bodyPr>
            <a:normAutofit/>
          </a:bodyPr>
          <a:lstStyle/>
          <a:p>
            <a:r>
              <a:rPr lang="en-US" dirty="0"/>
              <a:t>Soft errors undermine system reliability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Soft errors cause real-world problems</a:t>
            </a:r>
          </a:p>
          <a:p>
            <a:pPr lvl="1"/>
            <a:r>
              <a:rPr lang="en-US" dirty="0"/>
              <a:t>Sun Microsystems server crash, 2000</a:t>
            </a:r>
          </a:p>
          <a:p>
            <a:pPr lvl="1"/>
            <a:r>
              <a:rPr lang="en-US" dirty="0"/>
              <a:t>Qantas Flight 72 inflight accident, 2008 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48835-AA7E-4D04-BCCA-59B055A3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Errors: main threats to reliability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10AE-BA84-43B9-80B7-76AA886B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2</a:t>
            </a:fld>
            <a:endParaRPr lang="en-US" noProof="1"/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E18A2CC-E366-4BC4-AAFE-ACC236EA68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055046"/>
              </p:ext>
            </p:extLst>
          </p:nvPr>
        </p:nvGraphicFramePr>
        <p:xfrm>
          <a:off x="2604994" y="1508832"/>
          <a:ext cx="1069428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7357">
                  <a:extLst>
                    <a:ext uri="{9D8B030D-6E8A-4147-A177-3AD203B41FA5}">
                      <a16:colId xmlns:a16="http://schemas.microsoft.com/office/drawing/2014/main" val="2178891331"/>
                    </a:ext>
                  </a:extLst>
                </a:gridCol>
                <a:gridCol w="267357">
                  <a:extLst>
                    <a:ext uri="{9D8B030D-6E8A-4147-A177-3AD203B41FA5}">
                      <a16:colId xmlns:a16="http://schemas.microsoft.com/office/drawing/2014/main" val="1538271009"/>
                    </a:ext>
                  </a:extLst>
                </a:gridCol>
                <a:gridCol w="267357">
                  <a:extLst>
                    <a:ext uri="{9D8B030D-6E8A-4147-A177-3AD203B41FA5}">
                      <a16:colId xmlns:a16="http://schemas.microsoft.com/office/drawing/2014/main" val="4109249155"/>
                    </a:ext>
                  </a:extLst>
                </a:gridCol>
                <a:gridCol w="267357">
                  <a:extLst>
                    <a:ext uri="{9D8B030D-6E8A-4147-A177-3AD203B41FA5}">
                      <a16:colId xmlns:a16="http://schemas.microsoft.com/office/drawing/2014/main" val="33367283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7534363"/>
                  </a:ext>
                </a:extLst>
              </a:tr>
            </a:tbl>
          </a:graphicData>
        </a:graphic>
      </p:graphicFrame>
      <p:graphicFrame>
        <p:nvGraphicFramePr>
          <p:cNvPr id="18" name="표 6">
            <a:extLst>
              <a:ext uri="{FF2B5EF4-FFF2-40B4-BE49-F238E27FC236}">
                <a16:creationId xmlns:a16="http://schemas.microsoft.com/office/drawing/2014/main" id="{B2497801-CE74-400B-AE8C-792EB2E342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060996"/>
              </p:ext>
            </p:extLst>
          </p:nvPr>
        </p:nvGraphicFramePr>
        <p:xfrm>
          <a:off x="2604994" y="2219254"/>
          <a:ext cx="1069428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7357">
                  <a:extLst>
                    <a:ext uri="{9D8B030D-6E8A-4147-A177-3AD203B41FA5}">
                      <a16:colId xmlns:a16="http://schemas.microsoft.com/office/drawing/2014/main" val="2178891331"/>
                    </a:ext>
                  </a:extLst>
                </a:gridCol>
                <a:gridCol w="267357">
                  <a:extLst>
                    <a:ext uri="{9D8B030D-6E8A-4147-A177-3AD203B41FA5}">
                      <a16:colId xmlns:a16="http://schemas.microsoft.com/office/drawing/2014/main" val="1538271009"/>
                    </a:ext>
                  </a:extLst>
                </a:gridCol>
                <a:gridCol w="267357">
                  <a:extLst>
                    <a:ext uri="{9D8B030D-6E8A-4147-A177-3AD203B41FA5}">
                      <a16:colId xmlns:a16="http://schemas.microsoft.com/office/drawing/2014/main" val="4109249155"/>
                    </a:ext>
                  </a:extLst>
                </a:gridCol>
                <a:gridCol w="267357">
                  <a:extLst>
                    <a:ext uri="{9D8B030D-6E8A-4147-A177-3AD203B41FA5}">
                      <a16:colId xmlns:a16="http://schemas.microsoft.com/office/drawing/2014/main" val="33367283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0</a:t>
                      </a:r>
                      <a:endParaRPr lang="ko-KR" alt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7534363"/>
                  </a:ext>
                </a:extLst>
              </a:tr>
            </a:tbl>
          </a:graphicData>
        </a:graphic>
      </p:graphicFrame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C9CB8319-DF18-4736-B4CE-C49E74144D02}"/>
              </a:ext>
            </a:extLst>
          </p:cNvPr>
          <p:cNvSpPr/>
          <p:nvPr/>
        </p:nvSpPr>
        <p:spPr>
          <a:xfrm>
            <a:off x="3034816" y="1945410"/>
            <a:ext cx="209784" cy="2078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087F1C0-6AEB-4B42-83CC-B8C61A6CC902}"/>
              </a:ext>
            </a:extLst>
          </p:cNvPr>
          <p:cNvCxnSpPr>
            <a:cxnSpLocks/>
          </p:cNvCxnSpPr>
          <p:nvPr/>
        </p:nvCxnSpPr>
        <p:spPr>
          <a:xfrm>
            <a:off x="3813718" y="2590094"/>
            <a:ext cx="908553" cy="249483"/>
          </a:xfrm>
          <a:prstGeom prst="line">
            <a:avLst/>
          </a:prstGeom>
          <a:ln w="9525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6BAE6741-71B2-4E08-B372-5FE5CA4200CC}"/>
              </a:ext>
            </a:extLst>
          </p:cNvPr>
          <p:cNvCxnSpPr>
            <a:cxnSpLocks/>
          </p:cNvCxnSpPr>
          <p:nvPr/>
        </p:nvCxnSpPr>
        <p:spPr>
          <a:xfrm flipV="1">
            <a:off x="3819698" y="1830289"/>
            <a:ext cx="908553" cy="388965"/>
          </a:xfrm>
          <a:prstGeom prst="line">
            <a:avLst/>
          </a:prstGeom>
          <a:ln w="9525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오디오 28">
            <a:hlinkClick r:id="" action="ppaction://media"/>
            <a:extLst>
              <a:ext uri="{FF2B5EF4-FFF2-40B4-BE49-F238E27FC236}">
                <a16:creationId xmlns:a16="http://schemas.microsoft.com/office/drawing/2014/main" id="{2EEED6AC-030F-4449-9388-207C9498E71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  <p:pic>
        <p:nvPicPr>
          <p:cNvPr id="1026" name="Picture 2" descr="figure 1">
            <a:extLst>
              <a:ext uri="{FF2B5EF4-FFF2-40B4-BE49-F238E27FC236}">
                <a16:creationId xmlns:a16="http://schemas.microsoft.com/office/drawing/2014/main" id="{A6C16894-2927-4298-857A-D9AA399FAA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12"/>
          <a:stretch/>
        </p:blipFill>
        <p:spPr bwMode="auto">
          <a:xfrm>
            <a:off x="4722271" y="1287560"/>
            <a:ext cx="2112360" cy="173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DCD8F1-9978-4C5A-A813-8B40A5B2A0AF}"/>
              </a:ext>
            </a:extLst>
          </p:cNvPr>
          <p:cNvSpPr txBox="1"/>
          <p:nvPr/>
        </p:nvSpPr>
        <p:spPr>
          <a:xfrm>
            <a:off x="336498" y="4709852"/>
            <a:ext cx="63467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Image from J. </a:t>
            </a:r>
            <a:r>
              <a:rPr lang="en-US" altLang="ko-KR" sz="8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Fruta</a:t>
            </a:r>
            <a:r>
              <a:rPr lang="en-US" altLang="ko-KR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et al. "Analysis of neutron-induced soft error rates on 28nm FD-SOI and 22nm </a:t>
            </a:r>
            <a:r>
              <a:rPr lang="en-US" altLang="ko-KR" sz="8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FinFET</a:t>
            </a:r>
            <a:r>
              <a:rPr lang="en-US" altLang="ko-KR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latches by the PHITS-TCAD simulation system." </a:t>
            </a:r>
            <a:r>
              <a:rPr lang="en-US" altLang="ko-KR" sz="8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2017 International Conference on Simulation of Semiconductor Processes and Devices (SISPAD)</a:t>
            </a:r>
            <a:r>
              <a:rPr lang="en-US" altLang="ko-KR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IEEE, 2017.</a:t>
            </a:r>
            <a:endParaRPr lang="ko-KR" altLang="en-US" sz="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1219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34"/>
    </mc:Choice>
    <mc:Fallback xmlns="">
      <p:transition spd="slow" advTm="27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6E05BFF6-6151-4E2B-9ADC-B56456EE350D}"/>
              </a:ext>
            </a:extLst>
          </p:cNvPr>
          <p:cNvSpPr txBox="1">
            <a:spLocks/>
          </p:cNvSpPr>
          <p:nvPr/>
        </p:nvSpPr>
        <p:spPr>
          <a:xfrm>
            <a:off x="488899" y="939569"/>
            <a:ext cx="4083101" cy="3980094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§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marR="0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Full Protection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Undesirable due to high costs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56C55F07-447B-4B35-8293-A68829E3F8E3}"/>
              </a:ext>
            </a:extLst>
          </p:cNvPr>
          <p:cNvSpPr txBox="1">
            <a:spLocks/>
          </p:cNvSpPr>
          <p:nvPr/>
        </p:nvSpPr>
        <p:spPr>
          <a:xfrm>
            <a:off x="4902719" y="939569"/>
            <a:ext cx="4083101" cy="3980094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§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marR="0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Selective Protection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Protect only critical regions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22" name="그래픽 21" descr="프로세서 단색으로 채워진">
            <a:extLst>
              <a:ext uri="{FF2B5EF4-FFF2-40B4-BE49-F238E27FC236}">
                <a16:creationId xmlns:a16="http://schemas.microsoft.com/office/drawing/2014/main" id="{E4424A2E-0473-48D5-A539-3B62D8A207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00748" y="1712795"/>
            <a:ext cx="914400" cy="914400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7A88433-AA33-4485-B967-E34452DB1391}"/>
              </a:ext>
            </a:extLst>
          </p:cNvPr>
          <p:cNvSpPr/>
          <p:nvPr/>
        </p:nvSpPr>
        <p:spPr>
          <a:xfrm>
            <a:off x="1458173" y="1618468"/>
            <a:ext cx="1079897" cy="1103055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48835-AA7E-4D04-BCCA-59B055A3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Protection Techniques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10AE-BA84-43B9-80B7-76AA886B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3</a:t>
            </a:fld>
            <a:endParaRPr lang="en-US" noProof="1"/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A6C5F785-859A-4998-A69F-96556D8EB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258" y="4050266"/>
            <a:ext cx="8471002" cy="45042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Which parts of the system are most vulnerable to soft errors?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그래픽 3" descr="방패 선택 표시 단색으로 채워진">
            <a:extLst>
              <a:ext uri="{FF2B5EF4-FFF2-40B4-BE49-F238E27FC236}">
                <a16:creationId xmlns:a16="http://schemas.microsoft.com/office/drawing/2014/main" id="{23EFFD4D-9B29-4F49-954E-201C9940CDF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29614" y="1508151"/>
            <a:ext cx="457117" cy="457117"/>
          </a:xfrm>
          <a:prstGeom prst="rect">
            <a:avLst/>
          </a:prstGeom>
        </p:spPr>
      </p:pic>
      <p:pic>
        <p:nvPicPr>
          <p:cNvPr id="9" name="그래픽 8" descr="프로세서 단색으로 채워진">
            <a:extLst>
              <a:ext uri="{FF2B5EF4-FFF2-40B4-BE49-F238E27FC236}">
                <a16:creationId xmlns:a16="http://schemas.microsoft.com/office/drawing/2014/main" id="{828448C3-5429-4211-BD5E-DE6402CF78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40921" y="1712795"/>
            <a:ext cx="914400" cy="914400"/>
          </a:xfrm>
          <a:prstGeom prst="rect">
            <a:avLst/>
          </a:prstGeom>
        </p:spPr>
      </p:pic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0A18FDA-2835-42EA-A3F2-279B643CC48B}"/>
              </a:ext>
            </a:extLst>
          </p:cNvPr>
          <p:cNvSpPr/>
          <p:nvPr/>
        </p:nvSpPr>
        <p:spPr>
          <a:xfrm>
            <a:off x="6000749" y="2215776"/>
            <a:ext cx="589238" cy="349028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래픽 20" descr="방패 선택 표시 단색으로 채워진">
            <a:extLst>
              <a:ext uri="{FF2B5EF4-FFF2-40B4-BE49-F238E27FC236}">
                <a16:creationId xmlns:a16="http://schemas.microsoft.com/office/drawing/2014/main" id="{99B73C41-BF13-46C1-A32A-453B238E54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81998" y="2124129"/>
            <a:ext cx="237502" cy="237502"/>
          </a:xfrm>
          <a:prstGeom prst="rect">
            <a:avLst/>
          </a:prstGeom>
        </p:spPr>
      </p:pic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CCB14D06-34AC-4371-8C3D-2EDC470EBCF3}"/>
              </a:ext>
            </a:extLst>
          </p:cNvPr>
          <p:cNvSpPr/>
          <p:nvPr/>
        </p:nvSpPr>
        <p:spPr>
          <a:xfrm>
            <a:off x="6384881" y="1789576"/>
            <a:ext cx="449470" cy="237503"/>
          </a:xfrm>
          <a:prstGeom prst="round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래픽 26" descr="방패 선택 표시 단색으로 채워진">
            <a:extLst>
              <a:ext uri="{FF2B5EF4-FFF2-40B4-BE49-F238E27FC236}">
                <a16:creationId xmlns:a16="http://schemas.microsoft.com/office/drawing/2014/main" id="{AB0806D2-2119-4C2A-AC09-30AFC087EB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266129" y="1732259"/>
            <a:ext cx="237502" cy="237502"/>
          </a:xfrm>
          <a:prstGeom prst="rect">
            <a:avLst/>
          </a:prstGeom>
        </p:spPr>
      </p:pic>
      <p:sp>
        <p:nvSpPr>
          <p:cNvPr id="29" name="곱하기 기호 28">
            <a:extLst>
              <a:ext uri="{FF2B5EF4-FFF2-40B4-BE49-F238E27FC236}">
                <a16:creationId xmlns:a16="http://schemas.microsoft.com/office/drawing/2014/main" id="{272BCF0A-5DED-4EEB-821C-F64CF10B2327}"/>
              </a:ext>
            </a:extLst>
          </p:cNvPr>
          <p:cNvSpPr/>
          <p:nvPr/>
        </p:nvSpPr>
        <p:spPr>
          <a:xfrm>
            <a:off x="1036553" y="1208427"/>
            <a:ext cx="1923135" cy="1923135"/>
          </a:xfrm>
          <a:prstGeom prst="mathMultiply">
            <a:avLst>
              <a:gd name="adj1" fmla="val 1450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AD7FBF5-0E0D-45AB-A5B6-908D9F9C5E65}"/>
              </a:ext>
            </a:extLst>
          </p:cNvPr>
          <p:cNvGrpSpPr/>
          <p:nvPr/>
        </p:nvGrpSpPr>
        <p:grpSpPr>
          <a:xfrm>
            <a:off x="7262161" y="1747666"/>
            <a:ext cx="1262421" cy="844656"/>
            <a:chOff x="7474385" y="1897788"/>
            <a:chExt cx="1262421" cy="844656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8E92A38B-9D2C-409C-B232-3F675DB0DA0B}"/>
                </a:ext>
              </a:extLst>
            </p:cNvPr>
            <p:cNvSpPr/>
            <p:nvPr/>
          </p:nvSpPr>
          <p:spPr>
            <a:xfrm rot="2700000">
              <a:off x="7239644" y="2173149"/>
              <a:ext cx="804036" cy="33455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CCF0EDA1-79A6-4F83-B8C4-0DFD93757FBA}"/>
                </a:ext>
              </a:extLst>
            </p:cNvPr>
            <p:cNvSpPr/>
            <p:nvPr/>
          </p:nvSpPr>
          <p:spPr>
            <a:xfrm rot="8100000">
              <a:off x="7775489" y="1897788"/>
              <a:ext cx="961317" cy="334553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483900FD-DE6F-491A-8671-441A03450BA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80010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56"/>
    </mc:Choice>
    <mc:Fallback>
      <p:transition spd="slow" advTm="31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7" grpId="0" animBg="1"/>
      <p:bldP spid="20" grpId="0" animBg="1"/>
      <p:bldP spid="26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8DAE98-54FC-4B49-AC0D-D43A2B684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787169"/>
            <a:ext cx="8471002" cy="398009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Failure analysis framework based on gem5 </a:t>
            </a:r>
            <a:r>
              <a:rPr lang="en-US" baseline="30000" dirty="0"/>
              <a:t>[</a:t>
            </a:r>
            <a:r>
              <a:rPr lang="en-US" baseline="30000" dirty="0" err="1"/>
              <a:t>Binkert</a:t>
            </a:r>
            <a:r>
              <a:rPr lang="en-US" baseline="30000" dirty="0"/>
              <a:t>, SIGARCH</a:t>
            </a:r>
            <a:r>
              <a:rPr lang="en-US" altLang="ko-KR" dirty="0"/>
              <a:t> </a:t>
            </a:r>
            <a:r>
              <a:rPr lang="en-US" altLang="ko-KR" baseline="30000" dirty="0"/>
              <a:t>‘11</a:t>
            </a:r>
            <a:r>
              <a:rPr lang="en-US" baseline="30000" dirty="0"/>
              <a:t>]</a:t>
            </a:r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endParaRPr lang="en-US" baseline="30000" dirty="0"/>
          </a:p>
          <a:p>
            <a:r>
              <a:rPr lang="en-US" dirty="0"/>
              <a:t>Inject faults and analyze system failures</a:t>
            </a:r>
          </a:p>
          <a:p>
            <a:pPr lvl="1"/>
            <a:r>
              <a:rPr lang="en-US" dirty="0"/>
              <a:t>Hardware perspectives</a:t>
            </a:r>
          </a:p>
          <a:p>
            <a:pPr lvl="1"/>
            <a:r>
              <a:rPr lang="en-US" dirty="0"/>
              <a:t>Software perspectives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48835-AA7E-4D04-BCCA-59B055A3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Analysis Framework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10AE-BA84-43B9-80B7-76AA886B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4</a:t>
            </a:fld>
            <a:endParaRPr lang="en-US" noProof="1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E970046-AE2D-415F-867D-70AE955C670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276"/>
          <a:stretch/>
        </p:blipFill>
        <p:spPr>
          <a:xfrm>
            <a:off x="1749972" y="1122259"/>
            <a:ext cx="5644055" cy="2188203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38CA9488-B91B-4BD6-94C5-8FA55F15E7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28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12"/>
    </mc:Choice>
    <mc:Fallback xmlns="">
      <p:transition spd="slow" advTm="16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8DAE98-54FC-4B49-AC0D-D43A2B684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787169"/>
            <a:ext cx="8471002" cy="3980094"/>
          </a:xfrm>
        </p:spPr>
        <p:txBody>
          <a:bodyPr/>
          <a:lstStyle/>
          <a:p>
            <a:r>
              <a:rPr lang="en-US" dirty="0"/>
              <a:t>Inject faults in each of the four components to calculate component-wise vulnerability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48835-AA7E-4D04-BCCA-59B055A3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Hardware-perspective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10AE-BA84-43B9-80B7-76AA886B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5</a:t>
            </a:fld>
            <a:endParaRPr lang="en-US" noProof="1"/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17D1CDDC-D49F-4D0C-ABA0-0C1D781849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E04BC2C9-F2FC-444B-98F4-58F8BC1A5D8D}"/>
              </a:ext>
            </a:extLst>
          </p:cNvPr>
          <p:cNvGrpSpPr/>
          <p:nvPr/>
        </p:nvGrpSpPr>
        <p:grpSpPr>
          <a:xfrm>
            <a:off x="845149" y="1880186"/>
            <a:ext cx="7453701" cy="2188203"/>
            <a:chOff x="215900" y="1918417"/>
            <a:chExt cx="7453701" cy="218820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4D5E358-5D97-46D9-B287-F705BB02B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5976" y="2010887"/>
              <a:ext cx="4583625" cy="2095733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6EB1411-B4C5-4CCA-820E-051597A194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689" r="38276"/>
            <a:stretch/>
          </p:blipFill>
          <p:spPr>
            <a:xfrm>
              <a:off x="215900" y="1918417"/>
              <a:ext cx="1923393" cy="2188203"/>
            </a:xfrm>
            <a:prstGeom prst="rect">
              <a:avLst/>
            </a:prstGeom>
          </p:spPr>
        </p:pic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0375B21D-6FD9-4550-B938-18ADA07A25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78283" y="2120462"/>
              <a:ext cx="850158" cy="636533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836752E-FAE0-4A10-B912-2C08F9D9E63F}"/>
                </a:ext>
              </a:extLst>
            </p:cNvPr>
            <p:cNvCxnSpPr>
              <a:cxnSpLocks/>
            </p:cNvCxnSpPr>
            <p:nvPr/>
          </p:nvCxnSpPr>
          <p:spPr>
            <a:xfrm>
              <a:off x="2178283" y="3313388"/>
              <a:ext cx="850158" cy="636533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840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03"/>
    </mc:Choice>
    <mc:Fallback xmlns="">
      <p:transition spd="slow" advTm="23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8DAE98-54FC-4B49-AC0D-D43A2B684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787169"/>
            <a:ext cx="8471002" cy="3980094"/>
          </a:xfrm>
        </p:spPr>
        <p:txBody>
          <a:bodyPr/>
          <a:lstStyle/>
          <a:p>
            <a:r>
              <a:rPr lang="en-US" dirty="0"/>
              <a:t>Need to map hardware-injected faults to software instructions</a:t>
            </a:r>
          </a:p>
          <a:p>
            <a:endParaRPr lang="en-US" dirty="0"/>
          </a:p>
          <a:p>
            <a:r>
              <a:rPr lang="en-US" dirty="0"/>
              <a:t>Root cause instruction analysis</a:t>
            </a:r>
          </a:p>
          <a:p>
            <a:pPr lvl="1"/>
            <a:r>
              <a:rPr lang="en-US" dirty="0"/>
              <a:t>Two-step analysis to find instruction</a:t>
            </a:r>
            <a:br>
              <a:rPr lang="en-US" dirty="0"/>
            </a:br>
            <a:r>
              <a:rPr lang="en-US" dirty="0"/>
              <a:t>responsible for system failure</a:t>
            </a:r>
          </a:p>
          <a:p>
            <a:endParaRPr lang="en-US" dirty="0"/>
          </a:p>
          <a:p>
            <a:r>
              <a:rPr lang="en-US" dirty="0"/>
              <a:t>Step 1: Find all instructions that </a:t>
            </a:r>
            <a:br>
              <a:rPr lang="en-US" dirty="0"/>
            </a:br>
            <a:r>
              <a:rPr lang="en-US" dirty="0"/>
              <a:t>read corrupted data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48835-AA7E-4D04-BCCA-59B055A3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Software-perspective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10AE-BA84-43B9-80B7-76AA886B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6</a:t>
            </a:fld>
            <a:endParaRPr lang="en-US" noProof="1"/>
          </a:p>
        </p:txBody>
      </p:sp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id="{008BC914-06A9-418F-8735-80EA623F922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0" b="17812"/>
          <a:stretch/>
        </p:blipFill>
        <p:spPr>
          <a:xfrm>
            <a:off x="4936744" y="1556770"/>
            <a:ext cx="3602743" cy="3210493"/>
          </a:xfrm>
          <a:prstGeom prst="rect">
            <a:avLst/>
          </a:prstGeom>
        </p:spPr>
      </p:pic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2DC1C4C4-92FE-42BE-9670-F3FB5D35579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6245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285"/>
    </mc:Choice>
    <mc:Fallback xmlns="">
      <p:transition spd="slow" advTm="62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8DAE98-54FC-4B49-AC0D-D43A2B684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787169"/>
            <a:ext cx="8471002" cy="3980094"/>
          </a:xfrm>
        </p:spPr>
        <p:txBody>
          <a:bodyPr/>
          <a:lstStyle/>
          <a:p>
            <a:r>
              <a:rPr lang="en-US" dirty="0"/>
              <a:t>Step 2: Isolate the effect of injected fault to a single instruction</a:t>
            </a:r>
          </a:p>
          <a:p>
            <a:pPr lvl="1"/>
            <a:r>
              <a:rPr lang="en-US" dirty="0"/>
              <a:t>Iterate step 2 until root cause instruction is found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48835-AA7E-4D04-BCCA-59B055A3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Software-perspective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10AE-BA84-43B9-80B7-76AA886B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7</a:t>
            </a:fld>
            <a:endParaRPr lang="en-US" noProof="1"/>
          </a:p>
        </p:txBody>
      </p:sp>
      <p:pic>
        <p:nvPicPr>
          <p:cNvPr id="9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148D08F2-6D2A-4092-9CAB-43FC9CC3DD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7263"/>
            <a:ext cx="9144000" cy="3240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B1382A5-B721-4353-9DB7-7AA617222962}"/>
              </a:ext>
            </a:extLst>
          </p:cNvPr>
          <p:cNvSpPr/>
          <p:nvPr/>
        </p:nvSpPr>
        <p:spPr>
          <a:xfrm>
            <a:off x="2088931" y="1527263"/>
            <a:ext cx="1860331" cy="27907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976A8F3-93DE-47AC-95E9-A3DC28D19AE4}"/>
              </a:ext>
            </a:extLst>
          </p:cNvPr>
          <p:cNvSpPr/>
          <p:nvPr/>
        </p:nvSpPr>
        <p:spPr>
          <a:xfrm>
            <a:off x="4054365" y="1528223"/>
            <a:ext cx="3000704" cy="31777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0A2CD39-B76A-4FCF-9F38-B44B8A6FEC63}"/>
              </a:ext>
            </a:extLst>
          </p:cNvPr>
          <p:cNvSpPr/>
          <p:nvPr/>
        </p:nvSpPr>
        <p:spPr>
          <a:xfrm>
            <a:off x="7275786" y="1558371"/>
            <a:ext cx="1868214" cy="31777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1DB77DEB-F55A-4C64-98B8-3BDAB9A7AA5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29731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065"/>
    </mc:Choice>
    <mc:Fallback>
      <p:transition spd="slow" advTm="54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4" grpId="0" animBg="1"/>
      <p:bldP spid="8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56C55F07-447B-4B35-8293-A68829E3F8E3}"/>
              </a:ext>
            </a:extLst>
          </p:cNvPr>
          <p:cNvSpPr txBox="1">
            <a:spLocks/>
          </p:cNvSpPr>
          <p:nvPr/>
        </p:nvSpPr>
        <p:spPr>
          <a:xfrm>
            <a:off x="4902719" y="939569"/>
            <a:ext cx="4083101" cy="3980094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§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marR="0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Failure Distribution of</a:t>
            </a:r>
            <a:br>
              <a:rPr lang="en-US" dirty="0"/>
            </a:br>
            <a:r>
              <a:rPr lang="en-US" dirty="0"/>
              <a:t>Software Instructions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Load instructions most vulnerable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6E05BFF6-6151-4E2B-9ADC-B56456EE350D}"/>
              </a:ext>
            </a:extLst>
          </p:cNvPr>
          <p:cNvSpPr txBox="1">
            <a:spLocks/>
          </p:cNvSpPr>
          <p:nvPr/>
        </p:nvSpPr>
        <p:spPr>
          <a:xfrm>
            <a:off x="488899" y="939569"/>
            <a:ext cx="4083101" cy="3980094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§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marR="0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Failure Rates of</a:t>
            </a:r>
            <a:br>
              <a:rPr lang="en-US" dirty="0"/>
            </a:br>
            <a:r>
              <a:rPr lang="en-US" dirty="0"/>
              <a:t>Hardware Components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Pipeline registers most vulnerable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48835-AA7E-4D04-BCCA-59B055A3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Comprehensive Analysis 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10AE-BA84-43B9-80B7-76AA886B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8</a:t>
            </a:fld>
            <a:endParaRPr lang="en-US" noProof="1"/>
          </a:p>
        </p:txBody>
      </p:sp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id="{1739DCA3-3AC3-4E7B-ADFC-EA7F299545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295472"/>
              </p:ext>
            </p:extLst>
          </p:nvPr>
        </p:nvGraphicFramePr>
        <p:xfrm>
          <a:off x="748011" y="2039934"/>
          <a:ext cx="3681052" cy="1013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0263">
                  <a:extLst>
                    <a:ext uri="{9D8B030D-6E8A-4147-A177-3AD203B41FA5}">
                      <a16:colId xmlns:a16="http://schemas.microsoft.com/office/drawing/2014/main" val="1028004446"/>
                    </a:ext>
                  </a:extLst>
                </a:gridCol>
                <a:gridCol w="920263">
                  <a:extLst>
                    <a:ext uri="{9D8B030D-6E8A-4147-A177-3AD203B41FA5}">
                      <a16:colId xmlns:a16="http://schemas.microsoft.com/office/drawing/2014/main" val="1455009890"/>
                    </a:ext>
                  </a:extLst>
                </a:gridCol>
                <a:gridCol w="920263">
                  <a:extLst>
                    <a:ext uri="{9D8B030D-6E8A-4147-A177-3AD203B41FA5}">
                      <a16:colId xmlns:a16="http://schemas.microsoft.com/office/drawing/2014/main" val="2391539219"/>
                    </a:ext>
                  </a:extLst>
                </a:gridCol>
                <a:gridCol w="920263">
                  <a:extLst>
                    <a:ext uri="{9D8B030D-6E8A-4147-A177-3AD203B41FA5}">
                      <a16:colId xmlns:a16="http://schemas.microsoft.com/office/drawing/2014/main" val="1589934711"/>
                    </a:ext>
                  </a:extLst>
                </a:gridCol>
              </a:tblGrid>
              <a:tr h="5746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Pipeline Register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Load Store Queue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Register File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Scoreboard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605684"/>
                  </a:ext>
                </a:extLst>
              </a:tr>
              <a:tr h="4391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63.5%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31.3%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40.6%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5.4%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96837"/>
                  </a:ext>
                </a:extLst>
              </a:tr>
            </a:tbl>
          </a:graphicData>
        </a:graphic>
      </p:graphicFrame>
      <p:graphicFrame>
        <p:nvGraphicFramePr>
          <p:cNvPr id="15" name="표 12">
            <a:extLst>
              <a:ext uri="{FF2B5EF4-FFF2-40B4-BE49-F238E27FC236}">
                <a16:creationId xmlns:a16="http://schemas.microsoft.com/office/drawing/2014/main" id="{8E36F148-A881-4475-902E-5569E51D3E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17914"/>
              </p:ext>
            </p:extLst>
          </p:nvPr>
        </p:nvGraphicFramePr>
        <p:xfrm>
          <a:off x="5036650" y="2056550"/>
          <a:ext cx="3815238" cy="1013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5873">
                  <a:extLst>
                    <a:ext uri="{9D8B030D-6E8A-4147-A177-3AD203B41FA5}">
                      <a16:colId xmlns:a16="http://schemas.microsoft.com/office/drawing/2014/main" val="1028004446"/>
                    </a:ext>
                  </a:extLst>
                </a:gridCol>
                <a:gridCol w="635873">
                  <a:extLst>
                    <a:ext uri="{9D8B030D-6E8A-4147-A177-3AD203B41FA5}">
                      <a16:colId xmlns:a16="http://schemas.microsoft.com/office/drawing/2014/main" val="1455009890"/>
                    </a:ext>
                  </a:extLst>
                </a:gridCol>
                <a:gridCol w="635873">
                  <a:extLst>
                    <a:ext uri="{9D8B030D-6E8A-4147-A177-3AD203B41FA5}">
                      <a16:colId xmlns:a16="http://schemas.microsoft.com/office/drawing/2014/main" val="2677220930"/>
                    </a:ext>
                  </a:extLst>
                </a:gridCol>
                <a:gridCol w="635873">
                  <a:extLst>
                    <a:ext uri="{9D8B030D-6E8A-4147-A177-3AD203B41FA5}">
                      <a16:colId xmlns:a16="http://schemas.microsoft.com/office/drawing/2014/main" val="2391539219"/>
                    </a:ext>
                  </a:extLst>
                </a:gridCol>
                <a:gridCol w="635873">
                  <a:extLst>
                    <a:ext uri="{9D8B030D-6E8A-4147-A177-3AD203B41FA5}">
                      <a16:colId xmlns:a16="http://schemas.microsoft.com/office/drawing/2014/main" val="509423174"/>
                    </a:ext>
                  </a:extLst>
                </a:gridCol>
                <a:gridCol w="635873">
                  <a:extLst>
                    <a:ext uri="{9D8B030D-6E8A-4147-A177-3AD203B41FA5}">
                      <a16:colId xmlns:a16="http://schemas.microsoft.com/office/drawing/2014/main" val="1589934711"/>
                    </a:ext>
                  </a:extLst>
                </a:gridCol>
              </a:tblGrid>
              <a:tr h="5645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Branch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err="1"/>
                        <a:t>Cmp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Logical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err="1"/>
                        <a:t>Arthm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Store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71605684"/>
                  </a:ext>
                </a:extLst>
              </a:tr>
              <a:tr h="4492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4.6%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4.0%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4.0%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25.4%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37.9%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24.1%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96837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FF675EFA-FAEE-460D-806F-0DAB74AC1B98}"/>
              </a:ext>
            </a:extLst>
          </p:cNvPr>
          <p:cNvSpPr/>
          <p:nvPr/>
        </p:nvSpPr>
        <p:spPr>
          <a:xfrm>
            <a:off x="748011" y="2048667"/>
            <a:ext cx="915251" cy="997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0E939E7-0D47-4B9B-AEBC-0705A1A2BD8D}"/>
              </a:ext>
            </a:extLst>
          </p:cNvPr>
          <p:cNvSpPr/>
          <p:nvPr/>
        </p:nvSpPr>
        <p:spPr>
          <a:xfrm>
            <a:off x="7580172" y="2064433"/>
            <a:ext cx="633664" cy="9971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3BF8A13C-752B-4A8B-9611-C1C6601CF06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1521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67"/>
    </mc:Choice>
    <mc:Fallback xmlns="">
      <p:transition spd="slow" advTm="28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8DAE98-54FC-4B49-AC0D-D43A2B684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499" y="787169"/>
            <a:ext cx="8471002" cy="398009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Failure rate drops from 34.34% to 12.40%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448835-AA7E-4D04-BCCA-59B055A35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Comprehensive Analysis Results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10AE-BA84-43B9-80B7-76AA886BA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ECF6A-13F7-418C-BBFC-95033FFCD5F1}" type="slidenum">
              <a:rPr lang="en-US" noProof="1" smtClean="0"/>
              <a:pPr/>
              <a:t>9</a:t>
            </a:fld>
            <a:endParaRPr lang="en-US" noProof="1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FBECA99C-9AB9-4093-A720-65EFF7D31E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5722FC6B-848E-4F34-99BF-C02327FEA5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9873178"/>
              </p:ext>
            </p:extLst>
          </p:nvPr>
        </p:nvGraphicFramePr>
        <p:xfrm>
          <a:off x="1174531" y="879119"/>
          <a:ext cx="6794938" cy="33852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21937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70"/>
    </mc:Choice>
    <mc:Fallback xmlns="">
      <p:transition spd="slow" advTm="12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8|4.3|3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|3.2|4.7|2.3|2|3.4|1.6|0.7|0.9|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7|4.8|7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6|4.6|7.7|2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1|8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57150">
          <a:solidFill>
            <a:schemeClr val="tx1"/>
          </a:solidFill>
          <a:prstDash val="solid"/>
          <a:headEnd type="oval" w="sm" len="sm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9115</TotalTime>
  <Words>399</Words>
  <Application>Microsoft Office PowerPoint</Application>
  <PresentationFormat>화면 슬라이드 쇼(16:9)</PresentationFormat>
  <Paragraphs>133</Paragraphs>
  <Slides>10</Slides>
  <Notes>10</Notes>
  <HiddenSlides>0</HiddenSlides>
  <MMClips>10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Times New Roman</vt:lpstr>
      <vt:lpstr>Calibri</vt:lpstr>
      <vt:lpstr>Wingdings</vt:lpstr>
      <vt:lpstr>Arial</vt:lpstr>
      <vt:lpstr>Office Theme</vt:lpstr>
      <vt:lpstr>Comprehensive Failure Analysis against Soft Errors from Hardware and Software Perspectives</vt:lpstr>
      <vt:lpstr>Soft Errors: main threats to reliability</vt:lpstr>
      <vt:lpstr>Protection Techniques</vt:lpstr>
      <vt:lpstr>Failure Analysis Framework</vt:lpstr>
      <vt:lpstr>Hardware-perspective Analysis</vt:lpstr>
      <vt:lpstr>Software-perspective Analysis</vt:lpstr>
      <vt:lpstr>Software-perspective Analysis</vt:lpstr>
      <vt:lpstr>Comprehensive Analysis Results</vt:lpstr>
      <vt:lpstr>Comprehensive Analysis Results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DATE Conference Template by Jano Gebelein</dc:title>
  <dc:creator>Jano Gebelein</dc:creator>
  <cp:lastModifiedBy>정진효</cp:lastModifiedBy>
  <cp:revision>1703</cp:revision>
  <dcterms:created xsi:type="dcterms:W3CDTF">2016-09-12T10:42:56Z</dcterms:created>
  <dcterms:modified xsi:type="dcterms:W3CDTF">2021-10-10T07:55:40Z</dcterms:modified>
</cp:coreProperties>
</file>